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09" r:id="rId1"/>
  </p:sldMasterIdLst>
  <p:notesMasterIdLst>
    <p:notesMasterId r:id="rId26"/>
  </p:notesMasterIdLst>
  <p:handoutMasterIdLst>
    <p:handoutMasterId r:id="rId27"/>
  </p:handoutMasterIdLst>
  <p:sldIdLst>
    <p:sldId id="280" r:id="rId2"/>
    <p:sldId id="318" r:id="rId3"/>
    <p:sldId id="319" r:id="rId4"/>
    <p:sldId id="320" r:id="rId5"/>
    <p:sldId id="321" r:id="rId6"/>
    <p:sldId id="322" r:id="rId7"/>
    <p:sldId id="323" r:id="rId8"/>
    <p:sldId id="324" r:id="rId9"/>
    <p:sldId id="325" r:id="rId10"/>
    <p:sldId id="327" r:id="rId11"/>
    <p:sldId id="326" r:id="rId12"/>
    <p:sldId id="328" r:id="rId13"/>
    <p:sldId id="333" r:id="rId14"/>
    <p:sldId id="329" r:id="rId15"/>
    <p:sldId id="330" r:id="rId16"/>
    <p:sldId id="331" r:id="rId17"/>
    <p:sldId id="332" r:id="rId18"/>
    <p:sldId id="334" r:id="rId19"/>
    <p:sldId id="336" r:id="rId20"/>
    <p:sldId id="338" r:id="rId21"/>
    <p:sldId id="339" r:id="rId22"/>
    <p:sldId id="340" r:id="rId23"/>
    <p:sldId id="317" r:id="rId24"/>
    <p:sldId id="301" r:id="rId25"/>
  </p:sldIdLst>
  <p:sldSz cx="23409275" cy="13166725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1pPr>
    <a:lvl2pPr marL="1120775" indent="317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2244725" indent="317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3368675" indent="317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4494213" indent="317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31" userDrawn="1">
          <p15:clr>
            <a:srgbClr val="A4A3A4"/>
          </p15:clr>
        </p15:guide>
        <p15:guide id="2" pos="89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0D6FF"/>
    <a:srgbClr val="FF70A6"/>
    <a:srgbClr val="FFD670"/>
    <a:srgbClr val="39A0ED"/>
    <a:srgbClr val="ADFC92"/>
    <a:srgbClr val="DE6E4B"/>
    <a:srgbClr val="FCF7FF"/>
    <a:srgbClr val="291528"/>
    <a:srgbClr val="605F57"/>
    <a:srgbClr val="A6A4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525"/>
    <p:restoredTop sz="89355"/>
  </p:normalViewPr>
  <p:slideViewPr>
    <p:cSldViewPr showGuides="1">
      <p:cViewPr varScale="1">
        <p:scale>
          <a:sx n="51" d="100"/>
          <a:sy n="51" d="100"/>
        </p:scale>
        <p:origin x="288" y="864"/>
      </p:cViewPr>
      <p:guideLst>
        <p:guide orient="horz" pos="931"/>
        <p:guide pos="89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howGuides="1">
      <p:cViewPr varScale="1">
        <p:scale>
          <a:sx n="99" d="100"/>
          <a:sy n="99" d="100"/>
        </p:scale>
        <p:origin x="4272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BED862-AF33-0947-A601-FA6040CBDB50}" type="datetimeFigureOut">
              <a:rPr lang="en-US" smtClean="0"/>
              <a:t>6/25/19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A96838-F269-354B-874A-12817284FD5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85042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17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xmlns="" val="1"/>
            </a:ext>
          </a:extLst>
        </p:spPr>
      </p:sp>
      <p:sp>
        <p:nvSpPr>
          <p:cNvPr id="71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1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1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38E0659F-3E19-A049-AC1A-FB6BFDC66573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55112188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1120775" algn="l" rtl="0" eaLnBrk="0" fontAlgn="base" hangingPunct="0">
      <a:spcBef>
        <a:spcPct val="3000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+mn-cs"/>
      </a:defRPr>
    </a:lvl2pPr>
    <a:lvl3pPr marL="2244725" algn="l" rtl="0" eaLnBrk="0" fontAlgn="base" hangingPunct="0">
      <a:spcBef>
        <a:spcPct val="3000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+mn-cs"/>
      </a:defRPr>
    </a:lvl3pPr>
    <a:lvl4pPr marL="3368675" algn="l" rtl="0" eaLnBrk="0" fontAlgn="base" hangingPunct="0">
      <a:spcBef>
        <a:spcPct val="3000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+mn-cs"/>
      </a:defRPr>
    </a:lvl4pPr>
    <a:lvl5pPr marL="4494213" algn="l" rtl="0" eaLnBrk="0" fontAlgn="base" hangingPunct="0">
      <a:spcBef>
        <a:spcPct val="3000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+mn-cs"/>
      </a:defRPr>
    </a:lvl5pPr>
    <a:lvl6pPr marL="5623378" algn="l" defTabSz="1124677" rtl="0" eaLnBrk="1" latinLnBrk="0" hangingPunct="1">
      <a:defRPr sz="3000" kern="1200">
        <a:solidFill>
          <a:schemeClr val="tx1"/>
        </a:solidFill>
        <a:latin typeface="+mn-lt"/>
        <a:ea typeface="+mn-ea"/>
        <a:cs typeface="+mn-cs"/>
      </a:defRPr>
    </a:lvl6pPr>
    <a:lvl7pPr marL="6748052" algn="l" defTabSz="1124677" rtl="0" eaLnBrk="1" latinLnBrk="0" hangingPunct="1">
      <a:defRPr sz="3000" kern="1200">
        <a:solidFill>
          <a:schemeClr val="tx1"/>
        </a:solidFill>
        <a:latin typeface="+mn-lt"/>
        <a:ea typeface="+mn-ea"/>
        <a:cs typeface="+mn-cs"/>
      </a:defRPr>
    </a:lvl7pPr>
    <a:lvl8pPr marL="7872729" algn="l" defTabSz="1124677" rtl="0" eaLnBrk="1" latinLnBrk="0" hangingPunct="1">
      <a:defRPr sz="3000" kern="1200">
        <a:solidFill>
          <a:schemeClr val="tx1"/>
        </a:solidFill>
        <a:latin typeface="+mn-lt"/>
        <a:ea typeface="+mn-ea"/>
        <a:cs typeface="+mn-cs"/>
      </a:defRPr>
    </a:lvl8pPr>
    <a:lvl9pPr marL="8997403" algn="l" defTabSz="1124677" rtl="0" eaLnBrk="1" latinLnBrk="0" hangingPunct="1">
      <a:defRPr sz="30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E0659F-3E19-A049-AC1A-FB6BFDC66573}" type="slidenum">
              <a:rPr lang="en-US" altLang="en-US" smtClean="0"/>
              <a:pPr/>
              <a:t>1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8581521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 descr="DESB.psd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5975" y="2087563"/>
            <a:ext cx="16697325" cy="3565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0" y="6986664"/>
            <a:ext cx="23409275" cy="1419654"/>
          </a:xfrm>
        </p:spPr>
        <p:txBody>
          <a:bodyPr/>
          <a:lstStyle>
            <a:lvl1pPr marL="0" indent="0" algn="ctr">
              <a:buNone/>
              <a:defRPr sz="980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740203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/>
  <p:hf sldNum="0"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0464" y="470761"/>
            <a:ext cx="21068348" cy="136258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167534" y="2468562"/>
            <a:ext cx="21069300" cy="8821737"/>
          </a:xfrm>
        </p:spPr>
        <p:txBody>
          <a:bodyPr/>
          <a:lstStyle/>
          <a:p>
            <a:r>
              <a:rPr lang="en-US" altLang="en-US" dirty="0">
                <a:latin typeface="Arial" charset="0"/>
                <a:ea typeface="ＭＳ Ｐゴシック" charset="-128"/>
              </a:rPr>
              <a:t>Add Content Here</a:t>
            </a:r>
          </a:p>
          <a:p>
            <a:r>
              <a:rPr lang="en-US" altLang="en-US" dirty="0">
                <a:latin typeface="Arial" charset="0"/>
                <a:ea typeface="ＭＳ Ｐゴシック" charset="-128"/>
              </a:rPr>
              <a:t>And more here</a:t>
            </a:r>
          </a:p>
          <a:p>
            <a:pPr lvl="1"/>
            <a:r>
              <a:rPr lang="en-US" altLang="en-US" dirty="0">
                <a:latin typeface="Arial" charset="0"/>
                <a:ea typeface="ＭＳ Ｐゴシック" charset="-128"/>
              </a:rPr>
              <a:t>And more here</a:t>
            </a:r>
          </a:p>
        </p:txBody>
      </p:sp>
    </p:spTree>
    <p:extLst>
      <p:ext uri="{BB962C8B-B14F-4D97-AF65-F5344CB8AC3E}">
        <p14:creationId xmlns:p14="http://schemas.microsoft.com/office/powerpoint/2010/main" val="1401496648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0464" y="470754"/>
            <a:ext cx="21068348" cy="136258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70491" y="2466647"/>
            <a:ext cx="10339099" cy="8801699"/>
          </a:xfrm>
        </p:spPr>
        <p:txBody>
          <a:bodyPr/>
          <a:lstStyle>
            <a:lvl1pPr>
              <a:defRPr sz="6900"/>
            </a:lvl1pPr>
            <a:lvl2pPr>
              <a:defRPr sz="5900"/>
            </a:lvl2pPr>
            <a:lvl3pPr>
              <a:defRPr sz="4900"/>
            </a:lvl3pPr>
            <a:lvl4pPr>
              <a:defRPr sz="4400"/>
            </a:lvl4pPr>
            <a:lvl5pPr>
              <a:defRPr sz="4400"/>
            </a:lvl5pPr>
            <a:lvl6pPr>
              <a:defRPr sz="4400"/>
            </a:lvl6pPr>
            <a:lvl7pPr>
              <a:defRPr sz="4400"/>
            </a:lvl7pPr>
            <a:lvl8pPr>
              <a:defRPr sz="4400"/>
            </a:lvl8pPr>
            <a:lvl9pPr>
              <a:defRPr sz="4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899719" y="2466647"/>
            <a:ext cx="10339099" cy="8801699"/>
          </a:xfrm>
        </p:spPr>
        <p:txBody>
          <a:bodyPr/>
          <a:lstStyle>
            <a:lvl1pPr>
              <a:defRPr sz="6900"/>
            </a:lvl1pPr>
            <a:lvl2pPr>
              <a:defRPr sz="5900"/>
            </a:lvl2pPr>
            <a:lvl3pPr>
              <a:defRPr sz="4900"/>
            </a:lvl3pPr>
            <a:lvl4pPr>
              <a:defRPr sz="4400"/>
            </a:lvl4pPr>
            <a:lvl5pPr>
              <a:defRPr sz="4400"/>
            </a:lvl5pPr>
            <a:lvl6pPr>
              <a:defRPr sz="4400"/>
            </a:lvl6pPr>
            <a:lvl7pPr>
              <a:defRPr sz="4400"/>
            </a:lvl7pPr>
            <a:lvl8pPr>
              <a:defRPr sz="4400"/>
            </a:lvl8pPr>
            <a:lvl9pPr>
              <a:defRPr sz="4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353522640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0464" y="487362"/>
            <a:ext cx="21068348" cy="136258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737809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69988" y="469900"/>
            <a:ext cx="21069300" cy="1365250"/>
          </a:xfrm>
          <a:prstGeom prst="rect">
            <a:avLst/>
          </a:prstGeom>
        </p:spPr>
        <p:txBody>
          <a:bodyPr vert="horz" lIns="224912" tIns="112456" rIns="224912" bIns="112456" rtlCol="0" anchor="b">
            <a:noAutofit/>
          </a:bodyPr>
          <a:lstStyle/>
          <a:p>
            <a:r>
              <a:rPr lang="en-US" dirty="0"/>
              <a:t>Click to edit Master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169988" y="2447925"/>
            <a:ext cx="21069300" cy="7616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224912" tIns="112456" rIns="224912" bIns="11245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0"/>
            <a:r>
              <a:rPr lang="en-US" altLang="en-US" dirty="0"/>
              <a:t>More Text</a:t>
            </a:r>
          </a:p>
          <a:p>
            <a:pPr lvl="0"/>
            <a:r>
              <a:rPr lang="en-US" altLang="en-US" dirty="0"/>
              <a:t>More text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0" y="12258675"/>
            <a:ext cx="23409275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029" name="Rectangle 6"/>
          <p:cNvSpPr>
            <a:spLocks noChangeArrowheads="1"/>
          </p:cNvSpPr>
          <p:nvPr/>
        </p:nvSpPr>
        <p:spPr bwMode="auto">
          <a:xfrm>
            <a:off x="13333413" y="12325350"/>
            <a:ext cx="9953625" cy="115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65462" tIns="82731" rIns="165462" bIns="82731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r" eaLnBrk="1" hangingPunct="1"/>
            <a:r>
              <a:rPr lang="en-US" altLang="en-US" sz="3200" i="1" dirty="0">
                <a:solidFill>
                  <a:srgbClr val="7F7F7F"/>
                </a:solidFill>
              </a:rPr>
              <a:t>© Jeremy Morris</a:t>
            </a:r>
          </a:p>
          <a:p>
            <a:pPr algn="r" eaLnBrk="1" hangingPunct="1"/>
            <a:endParaRPr lang="en-US" altLang="en-US" sz="3200" i="1" dirty="0">
              <a:solidFill>
                <a:srgbClr val="7F7F7F"/>
              </a:solidFill>
            </a:endParaRPr>
          </a:p>
        </p:txBody>
      </p:sp>
      <p:sp>
        <p:nvSpPr>
          <p:cNvPr id="1030" name="Rectangle 8"/>
          <p:cNvSpPr>
            <a:spLocks noChangeArrowheads="1"/>
          </p:cNvSpPr>
          <p:nvPr/>
        </p:nvSpPr>
        <p:spPr bwMode="auto">
          <a:xfrm>
            <a:off x="122237" y="12398375"/>
            <a:ext cx="8000999" cy="659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65462" tIns="82731" rIns="165462" bIns="82731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3200" i="1" dirty="0">
                <a:solidFill>
                  <a:srgbClr val="7F7F7F"/>
                </a:solidFill>
              </a:rPr>
              <a:t>Operations and Information</a:t>
            </a:r>
            <a:r>
              <a:rPr lang="en-US" altLang="en-US" sz="3200" i="1" baseline="0" dirty="0">
                <a:solidFill>
                  <a:srgbClr val="7F7F7F"/>
                </a:solidFill>
              </a:rPr>
              <a:t> Systems</a:t>
            </a:r>
            <a:endParaRPr lang="en-US" altLang="en-US" sz="3200" i="1" dirty="0">
              <a:solidFill>
                <a:srgbClr val="7F7F7F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69" r:id="rId1"/>
    <p:sldLayoutId id="2147484066" r:id="rId2"/>
    <p:sldLayoutId id="2147484067" r:id="rId3"/>
    <p:sldLayoutId id="2147484068" r:id="rId4"/>
  </p:sldLayoutIdLst>
  <p:transition/>
  <p:hf sldNum="0" hdr="0"/>
  <p:txStyles>
    <p:titleStyle>
      <a:lvl1pPr algn="l" defTabSz="1120775" rtl="0" eaLnBrk="0" fontAlgn="base" hangingPunct="0">
        <a:spcBef>
          <a:spcPct val="0"/>
        </a:spcBef>
        <a:spcAft>
          <a:spcPct val="0"/>
        </a:spcAft>
        <a:defRPr sz="7200" b="1" kern="1200" cap="all">
          <a:solidFill>
            <a:srgbClr val="4F4F4F"/>
          </a:solidFill>
          <a:latin typeface="Arial"/>
          <a:ea typeface="ＭＳ Ｐゴシック" charset="0"/>
          <a:cs typeface="Arial"/>
        </a:defRPr>
      </a:lvl1pPr>
      <a:lvl2pPr algn="l" defTabSz="1120775" rtl="0" eaLnBrk="0" fontAlgn="base" hangingPunct="0">
        <a:spcBef>
          <a:spcPct val="0"/>
        </a:spcBef>
        <a:spcAft>
          <a:spcPct val="0"/>
        </a:spcAft>
        <a:defRPr sz="8400" b="1">
          <a:solidFill>
            <a:srgbClr val="4F4F4F"/>
          </a:solidFill>
          <a:latin typeface="Arial" charset="0"/>
          <a:ea typeface="ＭＳ Ｐゴシック" charset="0"/>
        </a:defRPr>
      </a:lvl2pPr>
      <a:lvl3pPr algn="l" defTabSz="1120775" rtl="0" eaLnBrk="0" fontAlgn="base" hangingPunct="0">
        <a:spcBef>
          <a:spcPct val="0"/>
        </a:spcBef>
        <a:spcAft>
          <a:spcPct val="0"/>
        </a:spcAft>
        <a:defRPr sz="8400" b="1">
          <a:solidFill>
            <a:srgbClr val="4F4F4F"/>
          </a:solidFill>
          <a:latin typeface="Arial" charset="0"/>
          <a:ea typeface="ＭＳ Ｐゴシック" charset="0"/>
        </a:defRPr>
      </a:lvl3pPr>
      <a:lvl4pPr algn="l" defTabSz="1120775" rtl="0" eaLnBrk="0" fontAlgn="base" hangingPunct="0">
        <a:spcBef>
          <a:spcPct val="0"/>
        </a:spcBef>
        <a:spcAft>
          <a:spcPct val="0"/>
        </a:spcAft>
        <a:defRPr sz="8400" b="1">
          <a:solidFill>
            <a:srgbClr val="4F4F4F"/>
          </a:solidFill>
          <a:latin typeface="Arial" charset="0"/>
          <a:ea typeface="ＭＳ Ｐゴシック" charset="0"/>
        </a:defRPr>
      </a:lvl4pPr>
      <a:lvl5pPr algn="l" defTabSz="1120775" rtl="0" eaLnBrk="0" fontAlgn="base" hangingPunct="0">
        <a:spcBef>
          <a:spcPct val="0"/>
        </a:spcBef>
        <a:spcAft>
          <a:spcPct val="0"/>
        </a:spcAft>
        <a:defRPr sz="8400" b="1">
          <a:solidFill>
            <a:srgbClr val="4F4F4F"/>
          </a:solidFill>
          <a:latin typeface="Arial" charset="0"/>
          <a:ea typeface="ＭＳ Ｐゴシック" charset="0"/>
        </a:defRPr>
      </a:lvl5pPr>
      <a:lvl6pPr marL="1124704" algn="l" defTabSz="1120800" rtl="0" fontAlgn="base">
        <a:spcBef>
          <a:spcPct val="0"/>
        </a:spcBef>
        <a:spcAft>
          <a:spcPct val="0"/>
        </a:spcAft>
        <a:defRPr sz="8400" b="1">
          <a:solidFill>
            <a:srgbClr val="4F4F4F"/>
          </a:solidFill>
          <a:latin typeface="Arial" charset="0"/>
          <a:ea typeface="ＭＳ Ｐゴシック" charset="0"/>
        </a:defRPr>
      </a:lvl6pPr>
      <a:lvl7pPr marL="2249407" algn="l" defTabSz="1120800" rtl="0" fontAlgn="base">
        <a:spcBef>
          <a:spcPct val="0"/>
        </a:spcBef>
        <a:spcAft>
          <a:spcPct val="0"/>
        </a:spcAft>
        <a:defRPr sz="8400" b="1">
          <a:solidFill>
            <a:srgbClr val="4F4F4F"/>
          </a:solidFill>
          <a:latin typeface="Arial" charset="0"/>
          <a:ea typeface="ＭＳ Ｐゴシック" charset="0"/>
        </a:defRPr>
      </a:lvl7pPr>
      <a:lvl8pPr marL="3374111" algn="l" defTabSz="1120800" rtl="0" fontAlgn="base">
        <a:spcBef>
          <a:spcPct val="0"/>
        </a:spcBef>
        <a:spcAft>
          <a:spcPct val="0"/>
        </a:spcAft>
        <a:defRPr sz="8400" b="1">
          <a:solidFill>
            <a:srgbClr val="4F4F4F"/>
          </a:solidFill>
          <a:latin typeface="Arial" charset="0"/>
          <a:ea typeface="ＭＳ Ｐゴシック" charset="0"/>
        </a:defRPr>
      </a:lvl8pPr>
      <a:lvl9pPr marL="4498817" algn="l" defTabSz="1120800" rtl="0" fontAlgn="base">
        <a:spcBef>
          <a:spcPct val="0"/>
        </a:spcBef>
        <a:spcAft>
          <a:spcPct val="0"/>
        </a:spcAft>
        <a:defRPr sz="8400" b="1">
          <a:solidFill>
            <a:srgbClr val="4F4F4F"/>
          </a:solidFill>
          <a:latin typeface="Arial" charset="0"/>
          <a:ea typeface="ＭＳ Ｐゴシック" charset="0"/>
        </a:defRPr>
      </a:lvl9pPr>
    </p:titleStyle>
    <p:bodyStyle>
      <a:lvl1pPr marL="838200" indent="-838200" algn="l" defTabSz="1120775" rtl="0" eaLnBrk="0" fontAlgn="base" hangingPunct="0">
        <a:spcBef>
          <a:spcPct val="20000"/>
        </a:spcBef>
        <a:spcAft>
          <a:spcPct val="0"/>
        </a:spcAft>
        <a:buSzPct val="100000"/>
        <a:buFontTx/>
        <a:buBlip>
          <a:blip r:embed="rId6"/>
        </a:buBlip>
        <a:defRPr sz="6600" kern="1200">
          <a:solidFill>
            <a:srgbClr val="4F4F4F"/>
          </a:solidFill>
          <a:latin typeface="Arial"/>
          <a:ea typeface="ＭＳ Ｐゴシック" charset="0"/>
          <a:cs typeface="Arial"/>
        </a:defRPr>
      </a:lvl1pPr>
      <a:lvl2pPr marL="1981200" indent="-857250" algn="l" defTabSz="1120775" rtl="0" eaLnBrk="0" fontAlgn="base" hangingPunct="0">
        <a:spcBef>
          <a:spcPct val="20000"/>
        </a:spcBef>
        <a:spcAft>
          <a:spcPct val="0"/>
        </a:spcAft>
        <a:buSzPct val="100000"/>
        <a:buFontTx/>
        <a:buBlip>
          <a:blip r:embed="rId6"/>
        </a:buBlip>
        <a:defRPr sz="6000" kern="1200">
          <a:solidFill>
            <a:srgbClr val="4F4F4F"/>
          </a:solidFill>
          <a:latin typeface="Arial"/>
          <a:ea typeface="ＭＳ Ｐゴシック" charset="0"/>
          <a:cs typeface="Arial"/>
        </a:defRPr>
      </a:lvl2pPr>
      <a:lvl3pPr marL="2806700" indent="-557213" algn="l" defTabSz="1120775" rtl="0" eaLnBrk="0" fontAlgn="base" hangingPunct="0">
        <a:spcBef>
          <a:spcPct val="20000"/>
        </a:spcBef>
        <a:spcAft>
          <a:spcPct val="0"/>
        </a:spcAft>
        <a:buSzPct val="100000"/>
        <a:buFontTx/>
        <a:buBlip>
          <a:blip r:embed="rId6"/>
        </a:buBlip>
        <a:defRPr sz="5400" kern="1200">
          <a:solidFill>
            <a:srgbClr val="4F4F4F"/>
          </a:solidFill>
          <a:latin typeface="Arial"/>
          <a:ea typeface="ＭＳ Ｐゴシック" charset="0"/>
          <a:cs typeface="Arial"/>
        </a:defRPr>
      </a:lvl3pPr>
      <a:lvl4pPr marL="3932238" indent="-557213" algn="l" defTabSz="1120775" rtl="0" eaLnBrk="0" fontAlgn="base" hangingPunct="0">
        <a:spcBef>
          <a:spcPct val="20000"/>
        </a:spcBef>
        <a:spcAft>
          <a:spcPct val="0"/>
        </a:spcAft>
        <a:buSzPct val="100000"/>
        <a:buFontTx/>
        <a:buBlip>
          <a:blip r:embed="rId6"/>
        </a:buBlip>
        <a:defRPr sz="4800" kern="1200">
          <a:solidFill>
            <a:srgbClr val="4F4F4F"/>
          </a:solidFill>
          <a:latin typeface="Arial"/>
          <a:ea typeface="ＭＳ Ｐゴシック" charset="0"/>
          <a:cs typeface="Arial"/>
        </a:defRPr>
      </a:lvl4pPr>
      <a:lvl5pPr indent="4498975" algn="l" defTabSz="1120775" rtl="0" eaLnBrk="0" fontAlgn="base" hangingPunct="0">
        <a:spcBef>
          <a:spcPct val="20000"/>
        </a:spcBef>
        <a:spcAft>
          <a:spcPct val="0"/>
        </a:spcAft>
        <a:buSzPct val="100000"/>
        <a:defRPr sz="4900" kern="1200">
          <a:solidFill>
            <a:srgbClr val="4F4F4F"/>
          </a:solidFill>
          <a:latin typeface="Arial"/>
          <a:ea typeface="ＭＳ Ｐゴシック" charset="0"/>
          <a:cs typeface="Arial"/>
        </a:defRPr>
      </a:lvl5pPr>
      <a:lvl6pPr marL="6185068" indent="-562278" algn="l" defTabSz="1124561" rtl="0" eaLnBrk="1" latinLnBrk="0" hangingPunct="1">
        <a:spcBef>
          <a:spcPct val="20000"/>
        </a:spcBef>
        <a:buFont typeface="Arial"/>
        <a:buChar char="•"/>
        <a:defRPr sz="4900" kern="1200">
          <a:solidFill>
            <a:schemeClr val="tx1"/>
          </a:solidFill>
          <a:latin typeface="+mn-lt"/>
          <a:ea typeface="+mn-ea"/>
          <a:cs typeface="+mn-cs"/>
        </a:defRPr>
      </a:lvl6pPr>
      <a:lvl7pPr marL="7309626" indent="-562278" algn="l" defTabSz="1124561" rtl="0" eaLnBrk="1" latinLnBrk="0" hangingPunct="1">
        <a:spcBef>
          <a:spcPct val="20000"/>
        </a:spcBef>
        <a:buFont typeface="Arial"/>
        <a:buChar char="•"/>
        <a:defRPr sz="4900" kern="1200">
          <a:solidFill>
            <a:schemeClr val="tx1"/>
          </a:solidFill>
          <a:latin typeface="+mn-lt"/>
          <a:ea typeface="+mn-ea"/>
          <a:cs typeface="+mn-cs"/>
        </a:defRPr>
      </a:lvl7pPr>
      <a:lvl8pPr marL="8434182" indent="-562278" algn="l" defTabSz="1124561" rtl="0" eaLnBrk="1" latinLnBrk="0" hangingPunct="1">
        <a:spcBef>
          <a:spcPct val="20000"/>
        </a:spcBef>
        <a:buFont typeface="Arial"/>
        <a:buChar char="•"/>
        <a:defRPr sz="4900" kern="1200">
          <a:solidFill>
            <a:schemeClr val="tx1"/>
          </a:solidFill>
          <a:latin typeface="+mn-lt"/>
          <a:ea typeface="+mn-ea"/>
          <a:cs typeface="+mn-cs"/>
        </a:defRPr>
      </a:lvl8pPr>
      <a:lvl9pPr marL="9558740" indent="-562278" algn="l" defTabSz="1124561" rtl="0" eaLnBrk="1" latinLnBrk="0" hangingPunct="1">
        <a:spcBef>
          <a:spcPct val="20000"/>
        </a:spcBef>
        <a:buFont typeface="Arial"/>
        <a:buChar char="•"/>
        <a:defRPr sz="4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24561" rtl="0" eaLnBrk="1" latinLnBrk="0" hangingPunct="1">
        <a:defRPr sz="4400" kern="1200">
          <a:solidFill>
            <a:schemeClr val="tx1"/>
          </a:solidFill>
          <a:latin typeface="+mn-lt"/>
          <a:ea typeface="+mn-ea"/>
          <a:cs typeface="+mn-cs"/>
        </a:defRPr>
      </a:lvl1pPr>
      <a:lvl2pPr marL="1124561" algn="l" defTabSz="1124561" rtl="0" eaLnBrk="1" latinLnBrk="0" hangingPunct="1">
        <a:defRPr sz="4400" kern="1200">
          <a:solidFill>
            <a:schemeClr val="tx1"/>
          </a:solidFill>
          <a:latin typeface="+mn-lt"/>
          <a:ea typeface="+mn-ea"/>
          <a:cs typeface="+mn-cs"/>
        </a:defRPr>
      </a:lvl2pPr>
      <a:lvl3pPr marL="2249114" algn="l" defTabSz="1124561" rtl="0" eaLnBrk="1" latinLnBrk="0" hangingPunct="1">
        <a:defRPr sz="4400" kern="1200">
          <a:solidFill>
            <a:schemeClr val="tx1"/>
          </a:solidFill>
          <a:latin typeface="+mn-lt"/>
          <a:ea typeface="+mn-ea"/>
          <a:cs typeface="+mn-cs"/>
        </a:defRPr>
      </a:lvl3pPr>
      <a:lvl4pPr marL="3373673" algn="l" defTabSz="1124561" rtl="0" eaLnBrk="1" latinLnBrk="0" hangingPunct="1">
        <a:defRPr sz="4400" kern="1200">
          <a:solidFill>
            <a:schemeClr val="tx1"/>
          </a:solidFill>
          <a:latin typeface="+mn-lt"/>
          <a:ea typeface="+mn-ea"/>
          <a:cs typeface="+mn-cs"/>
        </a:defRPr>
      </a:lvl4pPr>
      <a:lvl5pPr marL="4498231" algn="l" defTabSz="1124561" rtl="0" eaLnBrk="1" latinLnBrk="0" hangingPunct="1">
        <a:defRPr sz="4400" kern="1200">
          <a:solidFill>
            <a:schemeClr val="tx1"/>
          </a:solidFill>
          <a:latin typeface="+mn-lt"/>
          <a:ea typeface="+mn-ea"/>
          <a:cs typeface="+mn-cs"/>
        </a:defRPr>
      </a:lvl5pPr>
      <a:lvl6pPr marL="5622790" algn="l" defTabSz="1124561" rtl="0" eaLnBrk="1" latinLnBrk="0" hangingPunct="1">
        <a:defRPr sz="4400" kern="1200">
          <a:solidFill>
            <a:schemeClr val="tx1"/>
          </a:solidFill>
          <a:latin typeface="+mn-lt"/>
          <a:ea typeface="+mn-ea"/>
          <a:cs typeface="+mn-cs"/>
        </a:defRPr>
      </a:lvl6pPr>
      <a:lvl7pPr marL="6747346" algn="l" defTabSz="1124561" rtl="0" eaLnBrk="1" latinLnBrk="0" hangingPunct="1">
        <a:defRPr sz="4400" kern="1200">
          <a:solidFill>
            <a:schemeClr val="tx1"/>
          </a:solidFill>
          <a:latin typeface="+mn-lt"/>
          <a:ea typeface="+mn-ea"/>
          <a:cs typeface="+mn-cs"/>
        </a:defRPr>
      </a:lvl7pPr>
      <a:lvl8pPr marL="7871904" algn="l" defTabSz="1124561" rtl="0" eaLnBrk="1" latinLnBrk="0" hangingPunct="1">
        <a:defRPr sz="4400" kern="1200">
          <a:solidFill>
            <a:schemeClr val="tx1"/>
          </a:solidFill>
          <a:latin typeface="+mn-lt"/>
          <a:ea typeface="+mn-ea"/>
          <a:cs typeface="+mn-cs"/>
        </a:defRPr>
      </a:lvl8pPr>
      <a:lvl9pPr marL="8996458" algn="l" defTabSz="1124561" rtl="0" eaLnBrk="1" latinLnBrk="0" hangingPunct="1">
        <a:defRPr sz="4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0" y="6986588"/>
            <a:ext cx="23409275" cy="1419225"/>
          </a:xfrm>
        </p:spPr>
        <p:txBody>
          <a:bodyPr/>
          <a:lstStyle/>
          <a:p>
            <a:r>
              <a:rPr lang="en-US" altLang="en-US" dirty="0">
                <a:latin typeface="Arial" charset="0"/>
                <a:ea typeface="ＭＳ Ｐゴシック" charset="-128"/>
              </a:rPr>
              <a:t>Summerhouse Example</a:t>
            </a:r>
          </a:p>
        </p:txBody>
      </p:sp>
      <p:sp>
        <p:nvSpPr>
          <p:cNvPr id="4" name="TextBox 9"/>
          <p:cNvSpPr txBox="1">
            <a:spLocks noChangeArrowheads="1"/>
          </p:cNvSpPr>
          <p:nvPr/>
        </p:nvSpPr>
        <p:spPr bwMode="auto">
          <a:xfrm>
            <a:off x="0" y="9097963"/>
            <a:ext cx="23409275" cy="12596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65462" tIns="82731" rIns="165462" bIns="82731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defRPr/>
            </a:pPr>
            <a:r>
              <a:rPr lang="en-US" sz="7100" dirty="0">
                <a:solidFill>
                  <a:srgbClr val="4F4F4F"/>
                </a:solidFill>
                <a:cs typeface="Arial" charset="0"/>
              </a:rPr>
              <a:t>Business Intelligence &amp; Analytics</a:t>
            </a: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B2F0129-ED7E-0F41-9B6B-5CA1773A25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5788" y="3459162"/>
            <a:ext cx="12077700" cy="74549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793C4C5-48E8-6045-A46E-E138F09554F7}"/>
              </a:ext>
            </a:extLst>
          </p:cNvPr>
          <p:cNvSpPr txBox="1"/>
          <p:nvPr/>
        </p:nvSpPr>
        <p:spPr>
          <a:xfrm>
            <a:off x="407988" y="5814900"/>
            <a:ext cx="405764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Gauge showing cumulative progress</a:t>
            </a:r>
          </a:p>
        </p:txBody>
      </p:sp>
      <p:cxnSp>
        <p:nvCxnSpPr>
          <p:cNvPr id="7" name="Elbow Connector 6">
            <a:extLst>
              <a:ext uri="{FF2B5EF4-FFF2-40B4-BE49-F238E27FC236}">
                <a16:creationId xmlns:a16="http://schemas.microsoft.com/office/drawing/2014/main" id="{71F3BE11-CF7C-8345-A395-2039E9167FAB}"/>
              </a:ext>
            </a:extLst>
          </p:cNvPr>
          <p:cNvCxnSpPr>
            <a:cxnSpLocks/>
            <a:stCxn id="6" idx="2"/>
            <a:endCxn id="3" idx="1"/>
          </p:cNvCxnSpPr>
          <p:nvPr/>
        </p:nvCxnSpPr>
        <p:spPr>
          <a:xfrm rot="16200000" flipH="1">
            <a:off x="3842498" y="5363321"/>
            <a:ext cx="417605" cy="3228975"/>
          </a:xfrm>
          <a:prstGeom prst="bentConnector2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1D2934D-97CD-9D41-857E-2EEC4E7F01EB}"/>
              </a:ext>
            </a:extLst>
          </p:cNvPr>
          <p:cNvSpPr txBox="1"/>
          <p:nvPr/>
        </p:nvSpPr>
        <p:spPr>
          <a:xfrm>
            <a:off x="407988" y="8364482"/>
            <a:ext cx="405764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Indicator for whether we need to speed up or not</a:t>
            </a:r>
          </a:p>
        </p:txBody>
      </p: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8B4763EE-87B4-D848-AAC7-2485D981EF0A}"/>
              </a:ext>
            </a:extLst>
          </p:cNvPr>
          <p:cNvCxnSpPr>
            <a:cxnSpLocks/>
            <a:stCxn id="10" idx="2"/>
          </p:cNvCxnSpPr>
          <p:nvPr/>
        </p:nvCxnSpPr>
        <p:spPr>
          <a:xfrm rot="16200000" flipH="1">
            <a:off x="4247339" y="7508063"/>
            <a:ext cx="465173" cy="4086224"/>
          </a:xfrm>
          <a:prstGeom prst="bentConnector2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ight Brace 12">
            <a:extLst>
              <a:ext uri="{FF2B5EF4-FFF2-40B4-BE49-F238E27FC236}">
                <a16:creationId xmlns:a16="http://schemas.microsoft.com/office/drawing/2014/main" id="{83F721F3-B414-1D43-AFCA-0273890388D7}"/>
              </a:ext>
            </a:extLst>
          </p:cNvPr>
          <p:cNvSpPr/>
          <p:nvPr/>
        </p:nvSpPr>
        <p:spPr>
          <a:xfrm>
            <a:off x="18410237" y="3459162"/>
            <a:ext cx="1143000" cy="7454900"/>
          </a:xfrm>
          <a:prstGeom prst="rightBrace">
            <a:avLst>
              <a:gd name="adj1" fmla="val 35000"/>
              <a:gd name="adj2" fmla="val 49637"/>
            </a:avLst>
          </a:prstGeom>
          <a:ln w="38100"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ACD5C38-817C-7940-949F-32C4D6113A2D}"/>
              </a:ext>
            </a:extLst>
          </p:cNvPr>
          <p:cNvSpPr txBox="1"/>
          <p:nvPr/>
        </p:nvSpPr>
        <p:spPr>
          <a:xfrm>
            <a:off x="19726274" y="6278562"/>
            <a:ext cx="370363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Trends showing our progress over time</a:t>
            </a:r>
          </a:p>
        </p:txBody>
      </p:sp>
    </p:spTree>
    <p:extLst>
      <p:ext uri="{BB962C8B-B14F-4D97-AF65-F5344CB8AC3E}">
        <p14:creationId xmlns:p14="http://schemas.microsoft.com/office/powerpoint/2010/main" val="4103395693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B2F0129-ED7E-0F41-9B6B-5CA1773A25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5788" y="3459162"/>
            <a:ext cx="12077700" cy="74549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20C994F-AD91-E846-AC91-570BB0D55816}"/>
              </a:ext>
            </a:extLst>
          </p:cNvPr>
          <p:cNvSpPr txBox="1"/>
          <p:nvPr/>
        </p:nvSpPr>
        <p:spPr>
          <a:xfrm>
            <a:off x="407988" y="1020762"/>
            <a:ext cx="52578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Projection showing if we’ll make it on time given our current speed and location</a:t>
            </a:r>
          </a:p>
        </p:txBody>
      </p:sp>
      <p:cxnSp>
        <p:nvCxnSpPr>
          <p:cNvPr id="5" name="Elbow Connector 4">
            <a:extLst>
              <a:ext uri="{FF2B5EF4-FFF2-40B4-BE49-F238E27FC236}">
                <a16:creationId xmlns:a16="http://schemas.microsoft.com/office/drawing/2014/main" id="{B7998FF8-0800-D242-BF14-FBAB4CA7660A}"/>
              </a:ext>
            </a:extLst>
          </p:cNvPr>
          <p:cNvCxnSpPr>
            <a:cxnSpLocks/>
            <a:stCxn id="2" idx="2"/>
          </p:cNvCxnSpPr>
          <p:nvPr/>
        </p:nvCxnSpPr>
        <p:spPr>
          <a:xfrm rot="16200000" flipH="1">
            <a:off x="3529360" y="1913284"/>
            <a:ext cx="2501205" cy="3486149"/>
          </a:xfrm>
          <a:prstGeom prst="bentConnector2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793C4C5-48E8-6045-A46E-E138F09554F7}"/>
              </a:ext>
            </a:extLst>
          </p:cNvPr>
          <p:cNvSpPr txBox="1"/>
          <p:nvPr/>
        </p:nvSpPr>
        <p:spPr>
          <a:xfrm>
            <a:off x="407988" y="5814900"/>
            <a:ext cx="405764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Gauge showing cumulative progress</a:t>
            </a:r>
          </a:p>
        </p:txBody>
      </p:sp>
      <p:cxnSp>
        <p:nvCxnSpPr>
          <p:cNvPr id="7" name="Elbow Connector 6">
            <a:extLst>
              <a:ext uri="{FF2B5EF4-FFF2-40B4-BE49-F238E27FC236}">
                <a16:creationId xmlns:a16="http://schemas.microsoft.com/office/drawing/2014/main" id="{71F3BE11-CF7C-8345-A395-2039E9167FAB}"/>
              </a:ext>
            </a:extLst>
          </p:cNvPr>
          <p:cNvCxnSpPr>
            <a:cxnSpLocks/>
            <a:stCxn id="6" idx="2"/>
            <a:endCxn id="3" idx="1"/>
          </p:cNvCxnSpPr>
          <p:nvPr/>
        </p:nvCxnSpPr>
        <p:spPr>
          <a:xfrm rot="16200000" flipH="1">
            <a:off x="3842498" y="5363321"/>
            <a:ext cx="417605" cy="3228975"/>
          </a:xfrm>
          <a:prstGeom prst="bentConnector2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1D2934D-97CD-9D41-857E-2EEC4E7F01EB}"/>
              </a:ext>
            </a:extLst>
          </p:cNvPr>
          <p:cNvSpPr txBox="1"/>
          <p:nvPr/>
        </p:nvSpPr>
        <p:spPr>
          <a:xfrm>
            <a:off x="407988" y="8364482"/>
            <a:ext cx="405764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Indicator for whether we need to speed up or not</a:t>
            </a:r>
          </a:p>
        </p:txBody>
      </p: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8B4763EE-87B4-D848-AAC7-2485D981EF0A}"/>
              </a:ext>
            </a:extLst>
          </p:cNvPr>
          <p:cNvCxnSpPr>
            <a:cxnSpLocks/>
            <a:stCxn id="10" idx="2"/>
          </p:cNvCxnSpPr>
          <p:nvPr/>
        </p:nvCxnSpPr>
        <p:spPr>
          <a:xfrm rot="16200000" flipH="1">
            <a:off x="4247339" y="7508063"/>
            <a:ext cx="465173" cy="4086224"/>
          </a:xfrm>
          <a:prstGeom prst="bentConnector2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ight Brace 12">
            <a:extLst>
              <a:ext uri="{FF2B5EF4-FFF2-40B4-BE49-F238E27FC236}">
                <a16:creationId xmlns:a16="http://schemas.microsoft.com/office/drawing/2014/main" id="{83F721F3-B414-1D43-AFCA-0273890388D7}"/>
              </a:ext>
            </a:extLst>
          </p:cNvPr>
          <p:cNvSpPr/>
          <p:nvPr/>
        </p:nvSpPr>
        <p:spPr>
          <a:xfrm>
            <a:off x="18410237" y="3459162"/>
            <a:ext cx="1143000" cy="7454900"/>
          </a:xfrm>
          <a:prstGeom prst="rightBrace">
            <a:avLst>
              <a:gd name="adj1" fmla="val 35000"/>
              <a:gd name="adj2" fmla="val 49637"/>
            </a:avLst>
          </a:prstGeom>
          <a:ln w="38100"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ACD5C38-817C-7940-949F-32C4D6113A2D}"/>
              </a:ext>
            </a:extLst>
          </p:cNvPr>
          <p:cNvSpPr txBox="1"/>
          <p:nvPr/>
        </p:nvSpPr>
        <p:spPr>
          <a:xfrm>
            <a:off x="19726274" y="6278562"/>
            <a:ext cx="370363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Trends showing our progress over time</a:t>
            </a:r>
          </a:p>
        </p:txBody>
      </p:sp>
    </p:spTree>
    <p:extLst>
      <p:ext uri="{BB962C8B-B14F-4D97-AF65-F5344CB8AC3E}">
        <p14:creationId xmlns:p14="http://schemas.microsoft.com/office/powerpoint/2010/main" val="920510258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B2F0129-ED7E-0F41-9B6B-5CA1773A25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5788" y="3459162"/>
            <a:ext cx="12077700" cy="74549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20C994F-AD91-E846-AC91-570BB0D55816}"/>
              </a:ext>
            </a:extLst>
          </p:cNvPr>
          <p:cNvSpPr txBox="1"/>
          <p:nvPr/>
        </p:nvSpPr>
        <p:spPr>
          <a:xfrm>
            <a:off x="407988" y="1020762"/>
            <a:ext cx="52578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Projection showing if we’ll make it on time given our current speed and location</a:t>
            </a:r>
          </a:p>
        </p:txBody>
      </p:sp>
      <p:cxnSp>
        <p:nvCxnSpPr>
          <p:cNvPr id="5" name="Elbow Connector 4">
            <a:extLst>
              <a:ext uri="{FF2B5EF4-FFF2-40B4-BE49-F238E27FC236}">
                <a16:creationId xmlns:a16="http://schemas.microsoft.com/office/drawing/2014/main" id="{B7998FF8-0800-D242-BF14-FBAB4CA7660A}"/>
              </a:ext>
            </a:extLst>
          </p:cNvPr>
          <p:cNvCxnSpPr>
            <a:cxnSpLocks/>
            <a:stCxn id="2" idx="2"/>
          </p:cNvCxnSpPr>
          <p:nvPr/>
        </p:nvCxnSpPr>
        <p:spPr>
          <a:xfrm rot="16200000" flipH="1">
            <a:off x="3529360" y="1913284"/>
            <a:ext cx="2501205" cy="3486149"/>
          </a:xfrm>
          <a:prstGeom prst="bentConnector2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793C4C5-48E8-6045-A46E-E138F09554F7}"/>
              </a:ext>
            </a:extLst>
          </p:cNvPr>
          <p:cNvSpPr txBox="1"/>
          <p:nvPr/>
        </p:nvSpPr>
        <p:spPr>
          <a:xfrm>
            <a:off x="407988" y="5814900"/>
            <a:ext cx="405764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Gauge showing cumulative progress</a:t>
            </a:r>
          </a:p>
        </p:txBody>
      </p:sp>
      <p:cxnSp>
        <p:nvCxnSpPr>
          <p:cNvPr id="7" name="Elbow Connector 6">
            <a:extLst>
              <a:ext uri="{FF2B5EF4-FFF2-40B4-BE49-F238E27FC236}">
                <a16:creationId xmlns:a16="http://schemas.microsoft.com/office/drawing/2014/main" id="{71F3BE11-CF7C-8345-A395-2039E9167FAB}"/>
              </a:ext>
            </a:extLst>
          </p:cNvPr>
          <p:cNvCxnSpPr>
            <a:cxnSpLocks/>
            <a:stCxn id="6" idx="2"/>
            <a:endCxn id="3" idx="1"/>
          </p:cNvCxnSpPr>
          <p:nvPr/>
        </p:nvCxnSpPr>
        <p:spPr>
          <a:xfrm rot="16200000" flipH="1">
            <a:off x="3842498" y="5363321"/>
            <a:ext cx="417605" cy="3228975"/>
          </a:xfrm>
          <a:prstGeom prst="bentConnector2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1D2934D-97CD-9D41-857E-2EEC4E7F01EB}"/>
              </a:ext>
            </a:extLst>
          </p:cNvPr>
          <p:cNvSpPr txBox="1"/>
          <p:nvPr/>
        </p:nvSpPr>
        <p:spPr>
          <a:xfrm>
            <a:off x="407988" y="8364482"/>
            <a:ext cx="405764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Indicator for whether we need to speed up or not</a:t>
            </a:r>
          </a:p>
        </p:txBody>
      </p: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8B4763EE-87B4-D848-AAC7-2485D981EF0A}"/>
              </a:ext>
            </a:extLst>
          </p:cNvPr>
          <p:cNvCxnSpPr>
            <a:cxnSpLocks/>
            <a:stCxn id="10" idx="2"/>
          </p:cNvCxnSpPr>
          <p:nvPr/>
        </p:nvCxnSpPr>
        <p:spPr>
          <a:xfrm rot="16200000" flipH="1">
            <a:off x="4247339" y="7508063"/>
            <a:ext cx="465173" cy="4086224"/>
          </a:xfrm>
          <a:prstGeom prst="bentConnector2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ight Brace 12">
            <a:extLst>
              <a:ext uri="{FF2B5EF4-FFF2-40B4-BE49-F238E27FC236}">
                <a16:creationId xmlns:a16="http://schemas.microsoft.com/office/drawing/2014/main" id="{83F721F3-B414-1D43-AFCA-0273890388D7}"/>
              </a:ext>
            </a:extLst>
          </p:cNvPr>
          <p:cNvSpPr/>
          <p:nvPr/>
        </p:nvSpPr>
        <p:spPr>
          <a:xfrm>
            <a:off x="18410237" y="3459162"/>
            <a:ext cx="1143000" cy="7454900"/>
          </a:xfrm>
          <a:prstGeom prst="rightBrace">
            <a:avLst>
              <a:gd name="adj1" fmla="val 35000"/>
              <a:gd name="adj2" fmla="val 49637"/>
            </a:avLst>
          </a:prstGeom>
          <a:ln w="38100"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ACD5C38-817C-7940-949F-32C4D6113A2D}"/>
              </a:ext>
            </a:extLst>
          </p:cNvPr>
          <p:cNvSpPr txBox="1"/>
          <p:nvPr/>
        </p:nvSpPr>
        <p:spPr>
          <a:xfrm>
            <a:off x="19726274" y="6278562"/>
            <a:ext cx="370363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Trends showing our progress over time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B7DD7B36-297F-AA46-AFAE-CB06EA85F418}"/>
              </a:ext>
            </a:extLst>
          </p:cNvPr>
          <p:cNvSpPr/>
          <p:nvPr/>
        </p:nvSpPr>
        <p:spPr>
          <a:xfrm>
            <a:off x="5645150" y="3459162"/>
            <a:ext cx="6135687" cy="2501204"/>
          </a:xfrm>
          <a:prstGeom prst="roundRect">
            <a:avLst>
              <a:gd name="adj" fmla="val 6512"/>
            </a:avLst>
          </a:prstGeom>
          <a:noFill/>
          <a:ln w="38100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814379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E5D45D-B1EE-E84B-AF87-5031499EE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Base table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70F8D8-76C8-914A-8E7A-9CDE09367C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4046" y="3306762"/>
            <a:ext cx="17841184" cy="397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217591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7B3E19-5FE0-7840-9703-E50226D4C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 on our trip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315BFF6-447A-2145-9CED-FA2C818F1B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8488" y="3306762"/>
            <a:ext cx="12052300" cy="737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122284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BC0A32-E803-8343-A0DC-91BDB9D228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Make it to the freeway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291174C-AD68-DE4C-9622-5D813BE3E1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1287" y="2709862"/>
            <a:ext cx="12966700" cy="774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108544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0A0221-BF21-E24B-AE62-E93198E35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Stuck in traffic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9CEDCD-66E8-0E4F-B6C0-83948C9D2E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6687" y="2697162"/>
            <a:ext cx="12915900" cy="777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873383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D3AC4B-D5C5-DA4E-B4B4-F8468A604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Exiting traffic and arriving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415ADF-B5F8-5540-882A-4018640FEC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6537" y="2697162"/>
            <a:ext cx="12776200" cy="777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18745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0FCC9-BC57-554A-A0F3-F5A20DBBF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note about KPIs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504AC3-300E-064F-AA87-A818F824BF40}"/>
              </a:ext>
            </a:extLst>
          </p:cNvPr>
          <p:cNvSpPr>
            <a:spLocks noGrp="1"/>
          </p:cNvSpPr>
          <p:nvPr>
            <p:ph idx="4294967295"/>
          </p:nvPr>
        </p:nvSpPr>
        <p:spPr/>
        <p:txBody>
          <a:bodyPr/>
          <a:lstStyle/>
          <a:p>
            <a:r>
              <a:rPr lang="en-US" dirty="0"/>
              <a:t>KPIs describe the relationship between the organization and its main objectives</a:t>
            </a:r>
          </a:p>
          <a:p>
            <a:r>
              <a:rPr lang="en-US" dirty="0"/>
              <a:t>Describe when the company is doing well and when it is off track</a:t>
            </a:r>
          </a:p>
          <a:p>
            <a:r>
              <a:rPr lang="en-US" dirty="0"/>
              <a:t>The existence of KPIs along with their associated targets allows the business to adjust tactics (keeping strategy fixed)</a:t>
            </a:r>
          </a:p>
          <a:p>
            <a:r>
              <a:rPr lang="en-US" dirty="0"/>
              <a:t>Provide the organization with a memory so learning can be derived from projects</a:t>
            </a:r>
          </a:p>
        </p:txBody>
      </p:sp>
    </p:spTree>
    <p:extLst>
      <p:ext uri="{BB962C8B-B14F-4D97-AF65-F5344CB8AC3E}">
        <p14:creationId xmlns:p14="http://schemas.microsoft.com/office/powerpoint/2010/main" val="3763974121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E8778B-0385-544B-8420-22A4760ED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 achieving targets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3DD70BC0-73BC-934E-8024-972B161DBB37}"/>
              </a:ext>
            </a:extLst>
          </p:cNvPr>
          <p:cNvSpPr/>
          <p:nvPr/>
        </p:nvSpPr>
        <p:spPr>
          <a:xfrm>
            <a:off x="1170465" y="2239962"/>
            <a:ext cx="21068348" cy="1676400"/>
          </a:xfrm>
          <a:prstGeom prst="roundRect">
            <a:avLst>
              <a:gd name="adj" fmla="val 3825"/>
            </a:avLst>
          </a:prstGeom>
          <a:solidFill>
            <a:srgbClr val="70D6FF"/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What can we learn when KPIs are not meeting their targets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8E8B34EB-A25B-624C-B18B-A2F20EB0CD39}"/>
              </a:ext>
            </a:extLst>
          </p:cNvPr>
          <p:cNvSpPr/>
          <p:nvPr/>
        </p:nvSpPr>
        <p:spPr>
          <a:xfrm>
            <a:off x="1165701" y="4306378"/>
            <a:ext cx="6805136" cy="7382384"/>
          </a:xfrm>
          <a:prstGeom prst="roundRect">
            <a:avLst>
              <a:gd name="adj" fmla="val 3825"/>
            </a:avLst>
          </a:prstGeom>
          <a:solidFill>
            <a:srgbClr val="FFD670"/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Aft>
                <a:spcPts val="600"/>
              </a:spcAft>
            </a:pPr>
            <a:r>
              <a:rPr lang="en-US" sz="4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Lack of strategic focus</a:t>
            </a:r>
          </a:p>
          <a:p>
            <a:pPr marL="571500" indent="-5715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KPI is not visible to relevant staff</a:t>
            </a:r>
          </a:p>
          <a:p>
            <a:pPr marL="571500" indent="-5715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Visible but no one cares</a:t>
            </a:r>
          </a:p>
          <a:p>
            <a:pPr marL="571500" indent="-5715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Strategy has shifted</a:t>
            </a:r>
          </a:p>
          <a:p>
            <a:pPr marL="571500" indent="-5715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Mistrust in the data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78BAAFD-BC53-1A44-9D0F-7B080A0F6D8A}"/>
              </a:ext>
            </a:extLst>
          </p:cNvPr>
          <p:cNvSpPr/>
          <p:nvPr/>
        </p:nvSpPr>
        <p:spPr>
          <a:xfrm>
            <a:off x="8334374" y="4311140"/>
            <a:ext cx="6805136" cy="7382384"/>
          </a:xfrm>
          <a:prstGeom prst="roundRect">
            <a:avLst>
              <a:gd name="adj" fmla="val 3825"/>
            </a:avLst>
          </a:prstGeom>
          <a:solidFill>
            <a:srgbClr val="FFD670"/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Aft>
                <a:spcPts val="600"/>
              </a:spcAft>
            </a:pPr>
            <a:r>
              <a:rPr lang="en-US" sz="4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Lack of competency</a:t>
            </a:r>
          </a:p>
          <a:p>
            <a:pPr marL="571500" indent="-5715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Business executing correctly but KPI is not reaching the desired level</a:t>
            </a:r>
          </a:p>
          <a:p>
            <a:pPr marL="571500" indent="-5715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Need to research competencies necessary to perform task well and competencies present in the business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6243680-2616-8946-A720-A824A06971A0}"/>
              </a:ext>
            </a:extLst>
          </p:cNvPr>
          <p:cNvSpPr/>
          <p:nvPr/>
        </p:nvSpPr>
        <p:spPr>
          <a:xfrm>
            <a:off x="15461773" y="4306378"/>
            <a:ext cx="6805136" cy="7382384"/>
          </a:xfrm>
          <a:prstGeom prst="roundRect">
            <a:avLst>
              <a:gd name="adj" fmla="val 3825"/>
            </a:avLst>
          </a:prstGeom>
          <a:solidFill>
            <a:srgbClr val="FFD670"/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Aft>
                <a:spcPts val="600"/>
              </a:spcAft>
            </a:pPr>
            <a:r>
              <a:rPr lang="en-US" sz="4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Changing environment</a:t>
            </a:r>
          </a:p>
          <a:p>
            <a:pPr marL="571500" indent="-5715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Are we operating under different conditions than when strategy developed?</a:t>
            </a:r>
          </a:p>
          <a:p>
            <a:pPr marL="571500" indent="-5715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Were the targets set inappropriately?</a:t>
            </a:r>
            <a:endParaRPr lang="en-US" sz="4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7205280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BDE9E3B-06E1-394B-A83F-3047CA188E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trip to the summer house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F97374-D9FD-304E-B24F-F6116DA82290}"/>
              </a:ext>
            </a:extLst>
          </p:cNvPr>
          <p:cNvSpPr>
            <a:spLocks noGrp="1"/>
          </p:cNvSpPr>
          <p:nvPr>
            <p:ph idx="4294967295"/>
          </p:nvPr>
        </p:nvSpPr>
        <p:spPr/>
        <p:txBody>
          <a:bodyPr/>
          <a:lstStyle/>
          <a:p>
            <a:r>
              <a:rPr lang="en-US" dirty="0"/>
              <a:t>Introduce several concepts such as</a:t>
            </a:r>
          </a:p>
          <a:p>
            <a:pPr lvl="1"/>
            <a:r>
              <a:rPr lang="en-US" dirty="0"/>
              <a:t>Key Performance Indicators (KPIs)</a:t>
            </a:r>
          </a:p>
          <a:p>
            <a:pPr lvl="1"/>
            <a:r>
              <a:rPr lang="en-US" dirty="0"/>
              <a:t>Performance management</a:t>
            </a:r>
          </a:p>
          <a:p>
            <a:pPr lvl="1"/>
            <a:r>
              <a:rPr lang="en-US" dirty="0"/>
              <a:t>Information requirements</a:t>
            </a:r>
          </a:p>
          <a:p>
            <a:pPr lvl="1"/>
            <a:r>
              <a:rPr lang="en-US" dirty="0"/>
              <a:t>Dashboards</a:t>
            </a:r>
          </a:p>
          <a:p>
            <a:r>
              <a:rPr lang="en-US" dirty="0"/>
              <a:t>Route is 60 miles long and is expected to take 60 minutes</a:t>
            </a:r>
          </a:p>
        </p:txBody>
      </p:sp>
    </p:spTree>
    <p:extLst>
      <p:ext uri="{BB962C8B-B14F-4D97-AF65-F5344CB8AC3E}">
        <p14:creationId xmlns:p14="http://schemas.microsoft.com/office/powerpoint/2010/main" val="1857512471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E89D84-BD7E-BF45-A5FB-3DD4138E8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Lead vs lag – planning first trip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1582B8-5B2C-334B-A5FF-79BC669784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0464" y="2620962"/>
            <a:ext cx="6908800" cy="8305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5FD5790-663C-1E40-B422-8047C958B6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67237" y="3529012"/>
            <a:ext cx="5422900" cy="64897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A5D9353-B255-7347-80F3-FCA811FB86BE}"/>
              </a:ext>
            </a:extLst>
          </p:cNvPr>
          <p:cNvSpPr txBox="1"/>
          <p:nvPr/>
        </p:nvSpPr>
        <p:spPr>
          <a:xfrm>
            <a:off x="9168050" y="5188812"/>
            <a:ext cx="70104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The first time we do the trip, we need lead information to determine a route and decide when to leave. There’s no other way to get this data.</a:t>
            </a:r>
          </a:p>
        </p:txBody>
      </p:sp>
    </p:spTree>
    <p:extLst>
      <p:ext uri="{BB962C8B-B14F-4D97-AF65-F5344CB8AC3E}">
        <p14:creationId xmlns:p14="http://schemas.microsoft.com/office/powerpoint/2010/main" val="3139929981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0AD792-4F38-124D-9BC1-232687D72C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Lag data collected during trips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B551CB89-A47E-EB44-9586-DA3E9512FCE2}"/>
              </a:ext>
            </a:extLst>
          </p:cNvPr>
          <p:cNvSpPr/>
          <p:nvPr/>
        </p:nvSpPr>
        <p:spPr>
          <a:xfrm>
            <a:off x="1165701" y="2392362"/>
            <a:ext cx="8763000" cy="9144000"/>
          </a:xfrm>
          <a:prstGeom prst="roundRect">
            <a:avLst>
              <a:gd name="adj" fmla="val 3825"/>
            </a:avLst>
          </a:prstGeom>
          <a:solidFill>
            <a:srgbClr val="70D6FF"/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Aft>
                <a:spcPts val="600"/>
              </a:spcAft>
            </a:pPr>
            <a:r>
              <a:rPr lang="en-US" sz="4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Lag Data</a:t>
            </a:r>
          </a:p>
          <a:p>
            <a:pPr marL="571500" indent="-5715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Trip 1 – minute-by-minute log</a:t>
            </a:r>
          </a:p>
          <a:p>
            <a:pPr marL="571500" indent="-5715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Trip 2 – minute-by-minute log</a:t>
            </a:r>
          </a:p>
          <a:p>
            <a:pPr marL="571500" indent="-5715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Trip 3 – minute-by-minute log</a:t>
            </a:r>
          </a:p>
          <a:p>
            <a:pPr marL="571500" indent="-5715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Trip 4</a:t>
            </a:r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– minute-by-minute log</a:t>
            </a:r>
          </a:p>
          <a:p>
            <a:pPr marL="571500" indent="-5715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4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spcAft>
                <a:spcPts val="600"/>
              </a:spcAft>
            </a:pPr>
            <a:endParaRPr lang="en-US" sz="4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571500" indent="-5715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…</a:t>
            </a:r>
          </a:p>
          <a:p>
            <a:pPr marL="571500" indent="-5715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4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571500" indent="-5715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4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571500" indent="-5715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4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571500" indent="-5715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Trip N – minute-by-minute log</a:t>
            </a:r>
          </a:p>
          <a:p>
            <a:pPr marL="571500" indent="-5715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4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2151311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0AD792-4F38-124D-9BC1-232687D72C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Lag used to generate lead info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B551CB89-A47E-EB44-9586-DA3E9512FCE2}"/>
              </a:ext>
            </a:extLst>
          </p:cNvPr>
          <p:cNvSpPr/>
          <p:nvPr/>
        </p:nvSpPr>
        <p:spPr>
          <a:xfrm>
            <a:off x="1165701" y="2392362"/>
            <a:ext cx="8763000" cy="9144000"/>
          </a:xfrm>
          <a:prstGeom prst="roundRect">
            <a:avLst>
              <a:gd name="adj" fmla="val 3825"/>
            </a:avLst>
          </a:prstGeom>
          <a:solidFill>
            <a:srgbClr val="70D6FF"/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Aft>
                <a:spcPts val="600"/>
              </a:spcAft>
            </a:pPr>
            <a:r>
              <a:rPr lang="en-US" sz="4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Lag Data</a:t>
            </a:r>
          </a:p>
          <a:p>
            <a:pPr marL="571500" indent="-5715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Trip 1 – minute-by-minute log</a:t>
            </a:r>
          </a:p>
          <a:p>
            <a:pPr marL="571500" indent="-5715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Trip 2 – minute-by-minute log</a:t>
            </a:r>
          </a:p>
          <a:p>
            <a:pPr marL="571500" indent="-5715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Trip 3 – minute-by-minute log</a:t>
            </a:r>
          </a:p>
          <a:p>
            <a:pPr marL="571500" indent="-5715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Trip 4</a:t>
            </a:r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– minute-by-minute log</a:t>
            </a:r>
          </a:p>
          <a:p>
            <a:pPr marL="571500" indent="-5715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4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spcAft>
                <a:spcPts val="600"/>
              </a:spcAft>
            </a:pPr>
            <a:endParaRPr lang="en-US" sz="4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571500" indent="-5715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…</a:t>
            </a:r>
          </a:p>
          <a:p>
            <a:pPr marL="571500" indent="-5715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4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571500" indent="-5715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4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571500" indent="-5715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4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571500" indent="-5715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Trip N – minute-by-minute log</a:t>
            </a:r>
          </a:p>
          <a:p>
            <a:pPr marL="571500" indent="-5715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4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6042EB7-A4B2-FC40-8FAB-C7DF377783FA}"/>
              </a:ext>
            </a:extLst>
          </p:cNvPr>
          <p:cNvSpPr txBox="1"/>
          <p:nvPr/>
        </p:nvSpPr>
        <p:spPr>
          <a:xfrm>
            <a:off x="13034964" y="2849562"/>
            <a:ext cx="8153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What time should we leave?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765253-067F-4945-89F1-322A8F95D8E9}"/>
              </a:ext>
            </a:extLst>
          </p:cNvPr>
          <p:cNvSpPr txBox="1"/>
          <p:nvPr/>
        </p:nvSpPr>
        <p:spPr>
          <a:xfrm>
            <a:off x="13055600" y="4602162"/>
            <a:ext cx="100377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What happens if we take a different route?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4001E2-0A3B-A842-9F90-2ED11B0A194D}"/>
              </a:ext>
            </a:extLst>
          </p:cNvPr>
          <p:cNvSpPr txBox="1"/>
          <p:nvPr/>
        </p:nvSpPr>
        <p:spPr>
          <a:xfrm>
            <a:off x="13076237" y="6354762"/>
            <a:ext cx="100377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Where can we stop along the way?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FEE9B8-0531-9740-A437-D0DA8ADC3C6D}"/>
              </a:ext>
            </a:extLst>
          </p:cNvPr>
          <p:cNvSpPr txBox="1"/>
          <p:nvPr/>
        </p:nvSpPr>
        <p:spPr>
          <a:xfrm>
            <a:off x="13076237" y="8107362"/>
            <a:ext cx="100377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How can we use less gas?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2D9CA8-6CF4-1748-92A1-8228D106866D}"/>
              </a:ext>
            </a:extLst>
          </p:cNvPr>
          <p:cNvSpPr txBox="1"/>
          <p:nvPr/>
        </p:nvSpPr>
        <p:spPr>
          <a:xfrm>
            <a:off x="13076237" y="9859962"/>
            <a:ext cx="100377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What is the fastest trip time?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6643679-345F-1741-AF2B-CF22EAD21FCE}"/>
              </a:ext>
            </a:extLst>
          </p:cNvPr>
          <p:cNvCxnSpPr>
            <a:stCxn id="3" idx="3"/>
            <a:endCxn id="4" idx="1"/>
          </p:cNvCxnSpPr>
          <p:nvPr/>
        </p:nvCxnSpPr>
        <p:spPr>
          <a:xfrm flipV="1">
            <a:off x="9928701" y="3203505"/>
            <a:ext cx="3106263" cy="3760857"/>
          </a:xfrm>
          <a:prstGeom prst="straightConnector1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39E6662-DCFC-2C43-A876-D7DE4DF30EB1}"/>
              </a:ext>
            </a:extLst>
          </p:cNvPr>
          <p:cNvCxnSpPr>
            <a:cxnSpLocks/>
            <a:stCxn id="3" idx="3"/>
            <a:endCxn id="5" idx="1"/>
          </p:cNvCxnSpPr>
          <p:nvPr/>
        </p:nvCxnSpPr>
        <p:spPr>
          <a:xfrm flipV="1">
            <a:off x="9928701" y="4956105"/>
            <a:ext cx="3126899" cy="2008257"/>
          </a:xfrm>
          <a:prstGeom prst="straightConnector1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75A79FA-934A-9C43-952B-C148D8A19201}"/>
              </a:ext>
            </a:extLst>
          </p:cNvPr>
          <p:cNvCxnSpPr>
            <a:cxnSpLocks/>
            <a:stCxn id="3" idx="3"/>
            <a:endCxn id="6" idx="1"/>
          </p:cNvCxnSpPr>
          <p:nvPr/>
        </p:nvCxnSpPr>
        <p:spPr>
          <a:xfrm flipV="1">
            <a:off x="9928701" y="6708705"/>
            <a:ext cx="3147536" cy="255657"/>
          </a:xfrm>
          <a:prstGeom prst="straightConnector1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1F510A2-6292-E044-8CFD-67203F0DA3B9}"/>
              </a:ext>
            </a:extLst>
          </p:cNvPr>
          <p:cNvCxnSpPr>
            <a:cxnSpLocks/>
            <a:stCxn id="3" idx="3"/>
          </p:cNvCxnSpPr>
          <p:nvPr/>
        </p:nvCxnSpPr>
        <p:spPr>
          <a:xfrm>
            <a:off x="9928701" y="6964362"/>
            <a:ext cx="3106263" cy="1496943"/>
          </a:xfrm>
          <a:prstGeom prst="straightConnector1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8E215D9-E7D8-5B48-A175-0FD5A6E9D16B}"/>
              </a:ext>
            </a:extLst>
          </p:cNvPr>
          <p:cNvCxnSpPr>
            <a:cxnSpLocks/>
            <a:stCxn id="3" idx="3"/>
          </p:cNvCxnSpPr>
          <p:nvPr/>
        </p:nvCxnSpPr>
        <p:spPr>
          <a:xfrm>
            <a:off x="9928701" y="6964362"/>
            <a:ext cx="3188809" cy="3249543"/>
          </a:xfrm>
          <a:prstGeom prst="straightConnector1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1500160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00B13BF-C6C0-EE46-8E8A-FFA39B9C40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23409275" cy="1316771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614FDC5-6E70-4B47-9504-C206E3B4F9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1D3AE89-EB2D-8547-AFDE-F7B7EF3E2D62}"/>
              </a:ext>
            </a:extLst>
          </p:cNvPr>
          <p:cNvSpPr/>
          <p:nvPr/>
        </p:nvSpPr>
        <p:spPr>
          <a:xfrm>
            <a:off x="1140301" y="3030966"/>
            <a:ext cx="8915400" cy="7105782"/>
          </a:xfrm>
          <a:prstGeom prst="roundRect">
            <a:avLst>
              <a:gd name="adj" fmla="val 3393"/>
            </a:avLst>
          </a:prstGeom>
          <a:solidFill>
            <a:srgbClr val="FCF7FF"/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600"/>
              </a:spcAft>
            </a:pPr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Summerhouse example shows how to go from strategy to KPIs and dashboards</a:t>
            </a:r>
          </a:p>
          <a:p>
            <a:pPr>
              <a:spcAft>
                <a:spcPts val="600"/>
              </a:spcAft>
            </a:pPr>
            <a:endParaRPr lang="en-US" sz="4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spcAft>
                <a:spcPts val="600"/>
              </a:spcAft>
            </a:pPr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KPIs are created to monitor progress and provide institutional memory</a:t>
            </a:r>
          </a:p>
          <a:p>
            <a:pPr>
              <a:spcAft>
                <a:spcPts val="600"/>
              </a:spcAft>
            </a:pPr>
            <a:endParaRPr lang="en-US" sz="4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spcAft>
                <a:spcPts val="600"/>
              </a:spcAft>
            </a:pPr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Lead and Lag information used to create a process and refine that process over time</a:t>
            </a:r>
          </a:p>
        </p:txBody>
      </p:sp>
    </p:spTree>
    <p:extLst>
      <p:ext uri="{BB962C8B-B14F-4D97-AF65-F5344CB8AC3E}">
        <p14:creationId xmlns:p14="http://schemas.microsoft.com/office/powerpoint/2010/main" val="3196549286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5" name="Picture 3" descr="DESB.ps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5763" y="3900488"/>
            <a:ext cx="17557750" cy="3749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94631972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5660E89-9B36-9A41-8705-1874EE798D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Analytics must answer the following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54404B-6654-D245-9DCA-47D727EAC235}"/>
              </a:ext>
            </a:extLst>
          </p:cNvPr>
          <p:cNvSpPr>
            <a:spLocks noGrp="1"/>
          </p:cNvSpPr>
          <p:nvPr>
            <p:ph idx="4294967295"/>
          </p:nvPr>
        </p:nvSpPr>
        <p:spPr/>
        <p:txBody>
          <a:bodyPr/>
          <a:lstStyle/>
          <a:p>
            <a:r>
              <a:rPr lang="en-US" dirty="0"/>
              <a:t>Status – have we gone far enough in relation to how long we’ve been on the road</a:t>
            </a:r>
          </a:p>
          <a:p>
            <a:r>
              <a:rPr lang="en-US" dirty="0"/>
              <a:t>Trend – are we accelerating up or down, or is our speed constant?</a:t>
            </a:r>
          </a:p>
          <a:p>
            <a:r>
              <a:rPr lang="en-US" dirty="0"/>
              <a:t>Projection – given our speed and how far we’ve gone, will we reach the summerhouse at the expected time?</a:t>
            </a:r>
          </a:p>
        </p:txBody>
      </p:sp>
    </p:spTree>
    <p:extLst>
      <p:ext uri="{BB962C8B-B14F-4D97-AF65-F5344CB8AC3E}">
        <p14:creationId xmlns:p14="http://schemas.microsoft.com/office/powerpoint/2010/main" val="758982025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E957DC-182C-CA43-A55B-48EEEE5B3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Specification of requirements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FB76E102-9A11-534E-AF97-75BB0999200F}"/>
              </a:ext>
            </a:extLst>
          </p:cNvPr>
          <p:cNvSpPr/>
          <p:nvPr/>
        </p:nvSpPr>
        <p:spPr>
          <a:xfrm>
            <a:off x="7246938" y="2773362"/>
            <a:ext cx="8915400" cy="1219200"/>
          </a:xfrm>
          <a:prstGeom prst="roundRect">
            <a:avLst>
              <a:gd name="adj" fmla="val 4126"/>
            </a:avLst>
          </a:prstGeom>
          <a:solidFill>
            <a:srgbClr val="39A0ED"/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Goal – Drive 60 miles in 60 minutes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D465F60-A974-9B4A-8858-147883121D2A}"/>
              </a:ext>
            </a:extLst>
          </p:cNvPr>
          <p:cNvSpPr txBox="1"/>
          <p:nvPr/>
        </p:nvSpPr>
        <p:spPr>
          <a:xfrm>
            <a:off x="6865938" y="7345362"/>
            <a:ext cx="9677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KPI = Actual Miles / Budgeted miles</a:t>
            </a:r>
          </a:p>
        </p:txBody>
      </p:sp>
    </p:spTree>
    <p:extLst>
      <p:ext uri="{BB962C8B-B14F-4D97-AF65-F5344CB8AC3E}">
        <p14:creationId xmlns:p14="http://schemas.microsoft.com/office/powerpoint/2010/main" val="1000272995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E957DC-182C-CA43-A55B-48EEEE5B3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Specification of requirements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FB76E102-9A11-534E-AF97-75BB0999200F}"/>
              </a:ext>
            </a:extLst>
          </p:cNvPr>
          <p:cNvSpPr/>
          <p:nvPr/>
        </p:nvSpPr>
        <p:spPr>
          <a:xfrm>
            <a:off x="7246938" y="2773362"/>
            <a:ext cx="8915400" cy="1219200"/>
          </a:xfrm>
          <a:prstGeom prst="roundRect">
            <a:avLst>
              <a:gd name="adj" fmla="val 4126"/>
            </a:avLst>
          </a:prstGeom>
          <a:solidFill>
            <a:srgbClr val="39A0ED"/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Goal – Drive 60 miles in 60 minutes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D465F60-A974-9B4A-8858-147883121D2A}"/>
              </a:ext>
            </a:extLst>
          </p:cNvPr>
          <p:cNvSpPr txBox="1"/>
          <p:nvPr/>
        </p:nvSpPr>
        <p:spPr>
          <a:xfrm>
            <a:off x="1874837" y="7345362"/>
            <a:ext cx="9677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KPI = Actual Miles / Budgeted miles</a:t>
            </a:r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A0636A9C-842E-4E44-8031-7B31DAEAD924}"/>
              </a:ext>
            </a:extLst>
          </p:cNvPr>
          <p:cNvSpPr/>
          <p:nvPr/>
        </p:nvSpPr>
        <p:spPr>
          <a:xfrm>
            <a:off x="11522074" y="5529479"/>
            <a:ext cx="1295400" cy="4401206"/>
          </a:xfrm>
          <a:prstGeom prst="leftBrace">
            <a:avLst>
              <a:gd name="adj1" fmla="val 37666"/>
              <a:gd name="adj2" fmla="val 50000"/>
            </a:avLst>
          </a:prstGeom>
          <a:ln w="31750"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2C23CC-E56B-C548-8120-67ADBC0BA7DB}"/>
              </a:ext>
            </a:extLst>
          </p:cNvPr>
          <p:cNvSpPr txBox="1"/>
          <p:nvPr/>
        </p:nvSpPr>
        <p:spPr>
          <a:xfrm>
            <a:off x="13381037" y="5529479"/>
            <a:ext cx="952500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&gt;1 if we’re ahead of our target</a:t>
            </a:r>
          </a:p>
          <a:p>
            <a:endParaRPr lang="en-US" sz="4000" dirty="0"/>
          </a:p>
          <a:p>
            <a:endParaRPr lang="en-US" sz="4000" dirty="0"/>
          </a:p>
          <a:p>
            <a:r>
              <a:rPr lang="en-US" sz="4000" dirty="0"/>
              <a:t>= 1 if we’re exactly where we should be</a:t>
            </a:r>
          </a:p>
          <a:p>
            <a:endParaRPr lang="en-US" sz="4000" dirty="0"/>
          </a:p>
          <a:p>
            <a:endParaRPr lang="en-US" sz="4000" dirty="0"/>
          </a:p>
          <a:p>
            <a:r>
              <a:rPr lang="en-US" sz="4000" dirty="0"/>
              <a:t>&lt; 1 if we’re behind schedule</a:t>
            </a:r>
          </a:p>
        </p:txBody>
      </p:sp>
    </p:spTree>
    <p:extLst>
      <p:ext uri="{BB962C8B-B14F-4D97-AF65-F5344CB8AC3E}">
        <p14:creationId xmlns:p14="http://schemas.microsoft.com/office/powerpoint/2010/main" val="3664761170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A38C28-0ACE-874A-9AE7-65643335DB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E46A85-E996-B249-81CE-CDECBA1EA1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2088" y="2697162"/>
            <a:ext cx="17945100" cy="824444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C69956D-C9D8-EE43-A716-AB3F346B9F74}"/>
              </a:ext>
            </a:extLst>
          </p:cNvPr>
          <p:cNvSpPr/>
          <p:nvPr/>
        </p:nvSpPr>
        <p:spPr>
          <a:xfrm>
            <a:off x="16962437" y="2697162"/>
            <a:ext cx="3886200" cy="9144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638454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B2F0129-ED7E-0F41-9B6B-5CA1773A25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5788" y="3459162"/>
            <a:ext cx="12077700" cy="745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338639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B2F0129-ED7E-0F41-9B6B-5CA1773A25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5788" y="3459162"/>
            <a:ext cx="12077700" cy="7454900"/>
          </a:xfrm>
          <a:prstGeom prst="rect">
            <a:avLst/>
          </a:prstGeom>
        </p:spPr>
      </p:pic>
      <p:sp>
        <p:nvSpPr>
          <p:cNvPr id="2" name="Right Brace 1">
            <a:extLst>
              <a:ext uri="{FF2B5EF4-FFF2-40B4-BE49-F238E27FC236}">
                <a16:creationId xmlns:a16="http://schemas.microsoft.com/office/drawing/2014/main" id="{24BDFE34-88B6-D745-88B8-58689DF407A8}"/>
              </a:ext>
            </a:extLst>
          </p:cNvPr>
          <p:cNvSpPr/>
          <p:nvPr/>
        </p:nvSpPr>
        <p:spPr>
          <a:xfrm>
            <a:off x="18410237" y="3459162"/>
            <a:ext cx="1143000" cy="7454900"/>
          </a:xfrm>
          <a:prstGeom prst="rightBrace">
            <a:avLst>
              <a:gd name="adj1" fmla="val 35000"/>
              <a:gd name="adj2" fmla="val 49637"/>
            </a:avLst>
          </a:prstGeom>
          <a:ln w="38100"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6A4689-148C-8F40-BA7B-8D96A91B5C8E}"/>
              </a:ext>
            </a:extLst>
          </p:cNvPr>
          <p:cNvSpPr txBox="1"/>
          <p:nvPr/>
        </p:nvSpPr>
        <p:spPr>
          <a:xfrm>
            <a:off x="19726274" y="6278562"/>
            <a:ext cx="370363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Trends showing our progress over time</a:t>
            </a:r>
          </a:p>
        </p:txBody>
      </p:sp>
    </p:spTree>
    <p:extLst>
      <p:ext uri="{BB962C8B-B14F-4D97-AF65-F5344CB8AC3E}">
        <p14:creationId xmlns:p14="http://schemas.microsoft.com/office/powerpoint/2010/main" val="2441198658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B2F0129-ED7E-0F41-9B6B-5CA1773A25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5788" y="3459162"/>
            <a:ext cx="12077700" cy="74549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1D2934D-97CD-9D41-857E-2EEC4E7F01EB}"/>
              </a:ext>
            </a:extLst>
          </p:cNvPr>
          <p:cNvSpPr txBox="1"/>
          <p:nvPr/>
        </p:nvSpPr>
        <p:spPr>
          <a:xfrm>
            <a:off x="407988" y="8364482"/>
            <a:ext cx="405764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Indicator for whether we need to speed up or not</a:t>
            </a:r>
          </a:p>
        </p:txBody>
      </p: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8B4763EE-87B4-D848-AAC7-2485D981EF0A}"/>
              </a:ext>
            </a:extLst>
          </p:cNvPr>
          <p:cNvCxnSpPr>
            <a:cxnSpLocks/>
            <a:stCxn id="10" idx="2"/>
          </p:cNvCxnSpPr>
          <p:nvPr/>
        </p:nvCxnSpPr>
        <p:spPr>
          <a:xfrm rot="16200000" flipH="1">
            <a:off x="4247339" y="7508063"/>
            <a:ext cx="465173" cy="4086224"/>
          </a:xfrm>
          <a:prstGeom prst="bentConnector2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ight Brace 12">
            <a:extLst>
              <a:ext uri="{FF2B5EF4-FFF2-40B4-BE49-F238E27FC236}">
                <a16:creationId xmlns:a16="http://schemas.microsoft.com/office/drawing/2014/main" id="{83F721F3-B414-1D43-AFCA-0273890388D7}"/>
              </a:ext>
            </a:extLst>
          </p:cNvPr>
          <p:cNvSpPr/>
          <p:nvPr/>
        </p:nvSpPr>
        <p:spPr>
          <a:xfrm>
            <a:off x="18410237" y="3459162"/>
            <a:ext cx="1143000" cy="7454900"/>
          </a:xfrm>
          <a:prstGeom prst="rightBrace">
            <a:avLst>
              <a:gd name="adj1" fmla="val 35000"/>
              <a:gd name="adj2" fmla="val 49637"/>
            </a:avLst>
          </a:prstGeom>
          <a:ln w="38100"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ACD5C38-817C-7940-949F-32C4D6113A2D}"/>
              </a:ext>
            </a:extLst>
          </p:cNvPr>
          <p:cNvSpPr txBox="1"/>
          <p:nvPr/>
        </p:nvSpPr>
        <p:spPr>
          <a:xfrm>
            <a:off x="19726274" y="6278562"/>
            <a:ext cx="370363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Trends showing our progress over time</a:t>
            </a:r>
          </a:p>
        </p:txBody>
      </p:sp>
    </p:spTree>
    <p:extLst>
      <p:ext uri="{BB962C8B-B14F-4D97-AF65-F5344CB8AC3E}">
        <p14:creationId xmlns:p14="http://schemas.microsoft.com/office/powerpoint/2010/main" val="3688947186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Online Programs Template White[1]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Michael Lewis Online PPT Template.potm</Template>
  <TotalTime>9762</TotalTime>
  <Words>611</Words>
  <Application>Microsoft Macintosh PowerPoint</Application>
  <PresentationFormat>Custom</PresentationFormat>
  <Paragraphs>102</Paragraphs>
  <Slides>24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ＭＳ Ｐゴシック</vt:lpstr>
      <vt:lpstr>Arial</vt:lpstr>
      <vt:lpstr>Calibri</vt:lpstr>
      <vt:lpstr>Online Programs Template White[1]</vt:lpstr>
      <vt:lpstr>PowerPoint Presentation</vt:lpstr>
      <vt:lpstr>A trip to the summer house</vt:lpstr>
      <vt:lpstr>Analytics must answer the following</vt:lpstr>
      <vt:lpstr>Specification of requirements</vt:lpstr>
      <vt:lpstr>Specification of requirements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Base table</vt:lpstr>
      <vt:lpstr>Start on our trip</vt:lpstr>
      <vt:lpstr>Make it to the freeway</vt:lpstr>
      <vt:lpstr>Stuck in traffic</vt:lpstr>
      <vt:lpstr>Exiting traffic and arriving</vt:lpstr>
      <vt:lpstr>A note about KPIs</vt:lpstr>
      <vt:lpstr>Not achieving targets</vt:lpstr>
      <vt:lpstr>Lead vs lag – planning first trip</vt:lpstr>
      <vt:lpstr>Lag data collected during trips</vt:lpstr>
      <vt:lpstr>Lag used to generate lead info</vt:lpstr>
      <vt:lpstr>PowerPoint Presentation</vt:lpstr>
      <vt:lpstr>PowerPoint Presentation</vt:lpstr>
    </vt:vector>
  </TitlesOfParts>
  <Company>University of Nevada Reno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2:  Strategy Analysis</dc:title>
  <dc:creator>jeff</dc:creator>
  <cp:lastModifiedBy>Jeremy Morris</cp:lastModifiedBy>
  <cp:revision>332</cp:revision>
  <dcterms:created xsi:type="dcterms:W3CDTF">2007-05-02T01:14:38Z</dcterms:created>
  <dcterms:modified xsi:type="dcterms:W3CDTF">2019-06-25T22:10:59Z</dcterms:modified>
</cp:coreProperties>
</file>